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4" r:id="rId1"/>
  </p:sldMasterIdLst>
  <p:sldIdLst>
    <p:sldId id="256" r:id="rId2"/>
  </p:sldIdLst>
  <p:sldSz cx="10799763" cy="15119350"/>
  <p:notesSz cx="6858000" cy="9144000"/>
  <p:custDataLst>
    <p:tags r:id="rId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9DEF"/>
    <a:srgbClr val="FA8ACD"/>
    <a:srgbClr val="FCAAC3"/>
    <a:srgbClr val="C349B2"/>
    <a:srgbClr val="CF6FC1"/>
    <a:srgbClr val="FB9FBB"/>
    <a:srgbClr val="FDA9ED"/>
    <a:srgbClr val="FED4F6"/>
    <a:srgbClr val="C87AB2"/>
    <a:srgbClr val="D47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12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2474395"/>
            <a:ext cx="9179799" cy="5263774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7941160"/>
            <a:ext cx="8099822" cy="36503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99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10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804966"/>
            <a:ext cx="2328699" cy="1281295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804966"/>
            <a:ext cx="6851100" cy="128129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13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75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3769342"/>
            <a:ext cx="9314796" cy="6289229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10118069"/>
            <a:ext cx="9314796" cy="330735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904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4024827"/>
            <a:ext cx="4589899" cy="95930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4024827"/>
            <a:ext cx="4589899" cy="95930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193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804969"/>
            <a:ext cx="9314796" cy="29223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3706342"/>
            <a:ext cx="4568805" cy="181642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5522763"/>
            <a:ext cx="4568805" cy="81231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3706342"/>
            <a:ext cx="4591306" cy="181642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5522763"/>
            <a:ext cx="4591306" cy="81231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512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325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21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007957"/>
            <a:ext cx="3483205" cy="3527848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2176910"/>
            <a:ext cx="5467380" cy="10744538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4535805"/>
            <a:ext cx="3483205" cy="8403140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94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007957"/>
            <a:ext cx="3483205" cy="3527848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2176910"/>
            <a:ext cx="5467380" cy="10744538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4535805"/>
            <a:ext cx="3483205" cy="8403140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1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804969"/>
            <a:ext cx="9314796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4024827"/>
            <a:ext cx="9314796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4013401"/>
            <a:ext cx="242994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4013401"/>
            <a:ext cx="3644920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4013401"/>
            <a:ext cx="242994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581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B6EF">
            <a:alpha val="58824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>
            <a:extLst>
              <a:ext uri="{FF2B5EF4-FFF2-40B4-BE49-F238E27FC236}">
                <a16:creationId xmlns:a16="http://schemas.microsoft.com/office/drawing/2014/main" id="{2882BA98-B019-518B-697D-BD67CC14A29F}"/>
              </a:ext>
            </a:extLst>
          </p:cNvPr>
          <p:cNvSpPr txBox="1"/>
          <p:nvPr/>
        </p:nvSpPr>
        <p:spPr>
          <a:xfrm>
            <a:off x="2279650" y="46560"/>
            <a:ext cx="8341137" cy="528796"/>
          </a:xfrm>
          <a:prstGeom prst="rect">
            <a:avLst/>
          </a:prstGeom>
          <a:solidFill>
            <a:srgbClr val="FA8A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Solar Panel Anomaly Classification using </a:t>
            </a:r>
            <a:r>
              <a:rPr lang="en-US" altLang="zh-CN" sz="28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SARNet</a:t>
            </a:r>
            <a:r>
              <a:rPr lang="en-US" altLang="zh-CN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</a:t>
            </a:r>
            <a:endParaRPr lang="en-US" altLang="zh-CN" sz="66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01559D49-9ADA-EBE9-CB9E-156689C31918}"/>
              </a:ext>
            </a:extLst>
          </p:cNvPr>
          <p:cNvSpPr txBox="1"/>
          <p:nvPr/>
        </p:nvSpPr>
        <p:spPr>
          <a:xfrm>
            <a:off x="141370" y="-28584"/>
            <a:ext cx="20314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500" b="1" dirty="0">
                <a:latin typeface="Constantia" panose="02030602050306030303" pitchFamily="18" charset="0"/>
              </a:rPr>
              <a:t>OXFORD</a:t>
            </a:r>
          </a:p>
          <a:p>
            <a:pPr algn="ctr"/>
            <a:r>
              <a:rPr lang="en-US" altLang="zh-CN" b="1" dirty="0">
                <a:latin typeface="Constantia" panose="02030602050306030303" pitchFamily="18" charset="0"/>
              </a:rPr>
              <a:t>BROOKES</a:t>
            </a:r>
          </a:p>
          <a:p>
            <a:pPr algn="ctr"/>
            <a:r>
              <a:rPr lang="en-US" altLang="zh-CN" sz="1500" b="1" dirty="0">
                <a:latin typeface="Constantia" panose="02030602050306030303" pitchFamily="18" charset="0"/>
              </a:rPr>
              <a:t>UNIVERSITY</a:t>
            </a:r>
            <a:endParaRPr lang="zh-CN" altLang="en-US" sz="1500" b="1" dirty="0">
              <a:latin typeface="Constantia" panose="02030602050306030303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EC10831-8B31-2183-2CC7-E956894D5E92}"/>
              </a:ext>
            </a:extLst>
          </p:cNvPr>
          <p:cNvSpPr txBox="1"/>
          <p:nvPr/>
        </p:nvSpPr>
        <p:spPr>
          <a:xfrm>
            <a:off x="1191812" y="1430825"/>
            <a:ext cx="8416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Chengdu University of Technology, CDUT Sino-British Collaborative Education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2A136DA6-B890-84A1-4981-A97A038ABA02}"/>
              </a:ext>
            </a:extLst>
          </p:cNvPr>
          <p:cNvCxnSpPr>
            <a:cxnSpLocks/>
          </p:cNvCxnSpPr>
          <p:nvPr/>
        </p:nvCxnSpPr>
        <p:spPr>
          <a:xfrm>
            <a:off x="66675" y="1430825"/>
            <a:ext cx="1057605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81403469-4F21-A20F-45F6-46B7D42EDC84}"/>
              </a:ext>
            </a:extLst>
          </p:cNvPr>
          <p:cNvGrpSpPr/>
          <p:nvPr/>
        </p:nvGrpSpPr>
        <p:grpSpPr>
          <a:xfrm>
            <a:off x="141370" y="1783990"/>
            <a:ext cx="10517023" cy="2344803"/>
            <a:chOff x="287806" y="3418276"/>
            <a:chExt cx="17980244" cy="2344803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DDB87A9-CACC-1ED9-F9C0-69725EDD98A6}"/>
                </a:ext>
              </a:extLst>
            </p:cNvPr>
            <p:cNvSpPr txBox="1"/>
            <p:nvPr/>
          </p:nvSpPr>
          <p:spPr>
            <a:xfrm>
              <a:off x="287806" y="3506436"/>
              <a:ext cx="10668946" cy="22566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endParaRPr lang="en-US" altLang="zh-CN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1200" b="0" i="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This project presents a deep-learning-based system for diagnosing solar panel faults using IR and EL images. The </a:t>
              </a:r>
              <a:r>
                <a:rPr lang="en-US" altLang="zh-CN" sz="1200" b="0" i="0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SARNet</a:t>
              </a:r>
              <a:r>
                <a:rPr lang="en-US" altLang="zh-CN" sz="1200" b="0" i="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model, combining </a:t>
              </a:r>
              <a:r>
                <a:rPr lang="en-US" altLang="zh-CN" sz="1200" b="0" i="0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StackNet</a:t>
              </a:r>
              <a:r>
                <a:rPr lang="en-US" altLang="zh-CN" sz="1200" b="0" i="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</a:t>
              </a:r>
              <a:r>
                <a:rPr lang="en-US" altLang="zh-CN" sz="1200" b="0" i="0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ResoNet</a:t>
              </a:r>
              <a:r>
                <a:rPr lang="en-US" altLang="zh-CN" sz="1200" b="0" i="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, and attention mechanisms, extracts multi-scale and context-aware features. Trained and tested on IR images for binary and six-class classification, as well as on the ELPV dataset for binary fault detection, it delivered 91.7% and 91.4% in accuracy and F1 - score respectively for IR binary classification, 81.63% accuracy for IR multi - class classification, and 89.1% accuracy for the ELPV binary classification, proving its robustness across diverse fault scenarios.</a:t>
              </a:r>
              <a:endPara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66D69A42-C343-F0A5-56AC-F1C3A0F11727}"/>
                </a:ext>
              </a:extLst>
            </p:cNvPr>
            <p:cNvSpPr/>
            <p:nvPr/>
          </p:nvSpPr>
          <p:spPr>
            <a:xfrm>
              <a:off x="287806" y="3418276"/>
              <a:ext cx="17980244" cy="277467"/>
            </a:xfrm>
            <a:prstGeom prst="roundRect">
              <a:avLst/>
            </a:prstGeom>
            <a:solidFill>
              <a:srgbClr val="CF6FC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Abstract</a:t>
              </a: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5DA7DA54-B9C8-EC01-CE52-2E76CBA20EA2}"/>
              </a:ext>
            </a:extLst>
          </p:cNvPr>
          <p:cNvSpPr txBox="1"/>
          <p:nvPr/>
        </p:nvSpPr>
        <p:spPr>
          <a:xfrm>
            <a:off x="5487890" y="4240695"/>
            <a:ext cx="5267550" cy="1448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altLang="zh-CN" sz="12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SARNet</a:t>
            </a:r>
            <a:r>
              <a:rPr lang="en-US" altLang="zh-CN" sz="12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model, combining </a:t>
            </a:r>
            <a:r>
              <a:rPr lang="en-US" altLang="zh-CN" sz="12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StackNet</a:t>
            </a:r>
            <a:r>
              <a:rPr lang="en-US" altLang="zh-CN" sz="12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zh-CN" sz="12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ResoNet</a:t>
            </a:r>
            <a:r>
              <a:rPr lang="en-US" altLang="zh-CN" sz="12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attention mechanisms, extracts multi-scale and context-aware features. 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training is evaluated with Accuracy, Loss, Precision, Recall, Specificity, F1-Score, AUC, ROC, and the total parameters of the network.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E19B43E5-4E97-6BE8-1F52-D78CFAECEA89}"/>
              </a:ext>
            </a:extLst>
          </p:cNvPr>
          <p:cNvSpPr txBox="1"/>
          <p:nvPr/>
        </p:nvSpPr>
        <p:spPr>
          <a:xfrm>
            <a:off x="6412719" y="2738721"/>
            <a:ext cx="1174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1</a:t>
            </a: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Infrared Image and EL Image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199B3C6E-9B91-5463-2834-FC23CE3396ED}"/>
              </a:ext>
            </a:extLst>
          </p:cNvPr>
          <p:cNvSpPr txBox="1"/>
          <p:nvPr/>
        </p:nvSpPr>
        <p:spPr>
          <a:xfrm>
            <a:off x="150002" y="4255886"/>
            <a:ext cx="5343751" cy="61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About dataset 1:</a:t>
            </a:r>
            <a:endParaRPr lang="en-US" altLang="zh-CN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FAD4CAC0-DA6B-AF06-BDDA-0C8B0E959813}"/>
              </a:ext>
            </a:extLst>
          </p:cNvPr>
          <p:cNvSpPr txBox="1"/>
          <p:nvPr/>
        </p:nvSpPr>
        <p:spPr>
          <a:xfrm>
            <a:off x="6804674" y="8123654"/>
            <a:ext cx="2476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3</a:t>
            </a: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Model Overview</a:t>
            </a:r>
            <a:endParaRPr lang="zh-CN" alt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CF4EB24D-7287-BA03-21C9-A5D78618DEA2}"/>
              </a:ext>
            </a:extLst>
          </p:cNvPr>
          <p:cNvSpPr txBox="1"/>
          <p:nvPr/>
        </p:nvSpPr>
        <p:spPr>
          <a:xfrm>
            <a:off x="7061849" y="11420679"/>
            <a:ext cx="2769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200" b="1" dirty="0">
                <a:latin typeface="Arial" panose="020B0604020202020204" pitchFamily="34" charset="0"/>
                <a:cs typeface="Arial" panose="020B0604020202020204" pitchFamily="34" charset="0"/>
              </a:rPr>
              <a:t>Figure 4</a:t>
            </a:r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: Training Results Summary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D748730D-6A4F-5601-B538-A4FCEDCCFA42}"/>
              </a:ext>
            </a:extLst>
          </p:cNvPr>
          <p:cNvSpPr txBox="1"/>
          <p:nvPr/>
        </p:nvSpPr>
        <p:spPr>
          <a:xfrm>
            <a:off x="2928221" y="14728248"/>
            <a:ext cx="2769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6</a:t>
            </a: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:Deployment on Web</a:t>
            </a:r>
            <a:endParaRPr lang="zh-CN" alt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3" name="矩形: 圆角 162">
            <a:extLst>
              <a:ext uri="{FF2B5EF4-FFF2-40B4-BE49-F238E27FC236}">
                <a16:creationId xmlns:a16="http://schemas.microsoft.com/office/drawing/2014/main" id="{914688D3-ACDA-1274-39E7-1AAC4D610E7B}"/>
              </a:ext>
            </a:extLst>
          </p:cNvPr>
          <p:cNvSpPr/>
          <p:nvPr/>
        </p:nvSpPr>
        <p:spPr>
          <a:xfrm>
            <a:off x="193503" y="4261958"/>
            <a:ext cx="5174750" cy="328256"/>
          </a:xfrm>
          <a:prstGeom prst="roundRect">
            <a:avLst/>
          </a:prstGeom>
          <a:solidFill>
            <a:srgbClr val="ED9DE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Dataset &amp; Data Process</a:t>
            </a:r>
          </a:p>
        </p:txBody>
      </p:sp>
      <p:sp>
        <p:nvSpPr>
          <p:cNvPr id="164" name="矩形: 圆角 163">
            <a:extLst>
              <a:ext uri="{FF2B5EF4-FFF2-40B4-BE49-F238E27FC236}">
                <a16:creationId xmlns:a16="http://schemas.microsoft.com/office/drawing/2014/main" id="{521D4987-BA97-B21E-89B3-607CEDFEBF8A}"/>
              </a:ext>
            </a:extLst>
          </p:cNvPr>
          <p:cNvSpPr/>
          <p:nvPr/>
        </p:nvSpPr>
        <p:spPr>
          <a:xfrm>
            <a:off x="5564091" y="4260361"/>
            <a:ext cx="5174750" cy="328256"/>
          </a:xfrm>
          <a:prstGeom prst="roundRect">
            <a:avLst/>
          </a:prstGeom>
          <a:solidFill>
            <a:srgbClr val="C87AB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Implementation &amp; Results</a:t>
            </a:r>
          </a:p>
        </p:txBody>
      </p:sp>
      <p:sp>
        <p:nvSpPr>
          <p:cNvPr id="165" name="矩形: 圆角 164">
            <a:extLst>
              <a:ext uri="{FF2B5EF4-FFF2-40B4-BE49-F238E27FC236}">
                <a16:creationId xmlns:a16="http://schemas.microsoft.com/office/drawing/2014/main" id="{29B8AF8F-C22A-9547-2D6D-12FCBC7E7D9C}"/>
              </a:ext>
            </a:extLst>
          </p:cNvPr>
          <p:cNvSpPr/>
          <p:nvPr/>
        </p:nvSpPr>
        <p:spPr>
          <a:xfrm>
            <a:off x="218281" y="9970093"/>
            <a:ext cx="5132554" cy="328256"/>
          </a:xfrm>
          <a:prstGeom prst="roundRect">
            <a:avLst/>
          </a:prstGeom>
          <a:solidFill>
            <a:srgbClr val="FDA9E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Deployment</a:t>
            </a:r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4C058F2B-95CA-8D69-9C83-F0AD92F143AF}"/>
              </a:ext>
            </a:extLst>
          </p:cNvPr>
          <p:cNvGrpSpPr/>
          <p:nvPr/>
        </p:nvGrpSpPr>
        <p:grpSpPr>
          <a:xfrm>
            <a:off x="5599860" y="11717783"/>
            <a:ext cx="5122620" cy="354180"/>
            <a:chOff x="5593134" y="11318313"/>
            <a:chExt cx="5162307" cy="354180"/>
          </a:xfrm>
        </p:grpSpPr>
        <p:sp>
          <p:nvSpPr>
            <p:cNvPr id="158" name="文本框 157">
              <a:extLst>
                <a:ext uri="{FF2B5EF4-FFF2-40B4-BE49-F238E27FC236}">
                  <a16:creationId xmlns:a16="http://schemas.microsoft.com/office/drawing/2014/main" id="{A72EEC18-5FD4-72E6-6762-9EEE17FDFDBC}"/>
                </a:ext>
              </a:extLst>
            </p:cNvPr>
            <p:cNvSpPr txBox="1"/>
            <p:nvPr/>
          </p:nvSpPr>
          <p:spPr>
            <a:xfrm>
              <a:off x="5593134" y="11318313"/>
              <a:ext cx="5162307" cy="335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6" name="矩形: 圆角 165">
              <a:extLst>
                <a:ext uri="{FF2B5EF4-FFF2-40B4-BE49-F238E27FC236}">
                  <a16:creationId xmlns:a16="http://schemas.microsoft.com/office/drawing/2014/main" id="{91F6799F-1CBD-7078-F13F-16AC039EE832}"/>
                </a:ext>
              </a:extLst>
            </p:cNvPr>
            <p:cNvSpPr/>
            <p:nvPr/>
          </p:nvSpPr>
          <p:spPr>
            <a:xfrm>
              <a:off x="5613829" y="11344237"/>
              <a:ext cx="5125012" cy="328256"/>
            </a:xfrm>
            <a:prstGeom prst="roundRect">
              <a:avLst/>
            </a:prstGeom>
            <a:solidFill>
              <a:srgbClr val="C349B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Conclusion</a:t>
              </a:r>
            </a:p>
          </p:txBody>
        </p:sp>
      </p:grpSp>
      <p:sp>
        <p:nvSpPr>
          <p:cNvPr id="168" name="矩形: 圆角 167">
            <a:extLst>
              <a:ext uri="{FF2B5EF4-FFF2-40B4-BE49-F238E27FC236}">
                <a16:creationId xmlns:a16="http://schemas.microsoft.com/office/drawing/2014/main" id="{2E8791AE-D71C-ACAF-444B-43EC06E85B86}"/>
              </a:ext>
            </a:extLst>
          </p:cNvPr>
          <p:cNvSpPr/>
          <p:nvPr/>
        </p:nvSpPr>
        <p:spPr>
          <a:xfrm>
            <a:off x="5617401" y="13447146"/>
            <a:ext cx="5106148" cy="360587"/>
          </a:xfrm>
          <a:prstGeom prst="roundRect">
            <a:avLst/>
          </a:prstGeom>
          <a:solidFill>
            <a:srgbClr val="CF6FC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92E6FC0-F39C-4CEC-A1EA-80ED5723B5C2}"/>
              </a:ext>
            </a:extLst>
          </p:cNvPr>
          <p:cNvSpPr txBox="1"/>
          <p:nvPr/>
        </p:nvSpPr>
        <p:spPr>
          <a:xfrm>
            <a:off x="5447666" y="575466"/>
            <a:ext cx="5173120" cy="830997"/>
          </a:xfrm>
          <a:prstGeom prst="rect">
            <a:avLst/>
          </a:prstGeom>
          <a:solidFill>
            <a:srgbClr val="FA8ACD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Supervised By Dr. Grace Ugochi Nneji</a:t>
            </a:r>
          </a:p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LiXiang(Sienna)</a:t>
            </a:r>
            <a:endParaRPr lang="zh-CN" altLang="en-US" sz="24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5898973-C8A0-07C3-D481-AFF4AD4263A9}"/>
              </a:ext>
            </a:extLst>
          </p:cNvPr>
          <p:cNvSpPr txBox="1"/>
          <p:nvPr/>
        </p:nvSpPr>
        <p:spPr>
          <a:xfrm>
            <a:off x="141370" y="4782765"/>
            <a:ext cx="53610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Modality: Infrared Imaging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Resolution: 24 x 40 pixels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Classes: 6 ( 5 fault types + 1 No-Anomaly)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Fault Types: </a:t>
            </a:r>
            <a:r>
              <a:rPr lang="en-US" altLang="zh-CN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Vegetation, Diode, Shadowing, Cell, Cracking, and Offline-Module</a:t>
            </a:r>
            <a:endParaRPr lang="en-US" altLang="zh-CN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 Main dataset for fault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Advantage: Enables multi-class detection of solar panel issues</a:t>
            </a:r>
            <a:endParaRPr lang="zh-CN" alt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77D3BD5-8CC5-3B2B-B928-660BF49DBA06}"/>
              </a:ext>
            </a:extLst>
          </p:cNvPr>
          <p:cNvSpPr txBox="1"/>
          <p:nvPr/>
        </p:nvSpPr>
        <p:spPr>
          <a:xfrm>
            <a:off x="103915" y="5611144"/>
            <a:ext cx="5343751" cy="61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About dataset 2:</a:t>
            </a:r>
            <a:endParaRPr lang="en-US" altLang="zh-CN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989FF605-7C33-14BA-4033-7E90AE150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370" y="6245622"/>
            <a:ext cx="3961341" cy="1061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Modality: EL Imaging</a:t>
            </a:r>
            <a:endParaRPr lang="en-US" altLang="zh-CN" sz="1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Resolution: 300 × 300 pixels</a:t>
            </a:r>
            <a:endParaRPr lang="en-US" altLang="zh-CN" sz="1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Classes: </a:t>
            </a:r>
            <a:r>
              <a:rPr kumimoji="0" lang="en-US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 classes (</a:t>
            </a: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-US" altLang="zh-CN" sz="105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Defect</a:t>
            </a: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altLang="zh-CN" sz="105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Defected)</a:t>
            </a:r>
            <a:endParaRPr kumimoji="0" lang="en-US" altLang="zh-CN" sz="105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Defects: Micro-cracks, soldering faults, disconnected cells</a:t>
            </a:r>
            <a:endParaRPr lang="en-US" altLang="zh-CN" sz="1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Role: Supplementary dataset for generalization</a:t>
            </a:r>
            <a:endParaRPr lang="en-US" altLang="zh-CN" sz="1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05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Advantage: High-resolution data reveals hidden internal defects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FE40690-07B7-3380-5227-101F1355A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81" y="7678761"/>
            <a:ext cx="5020469" cy="189118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69F9457-6617-8A92-FB55-A9150ED1A102}"/>
              </a:ext>
            </a:extLst>
          </p:cNvPr>
          <p:cNvSpPr txBox="1"/>
          <p:nvPr/>
        </p:nvSpPr>
        <p:spPr>
          <a:xfrm>
            <a:off x="144139" y="7062694"/>
            <a:ext cx="5343751" cy="612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Processing:</a:t>
            </a:r>
            <a:endParaRPr lang="en-US" altLang="zh-CN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5A73E47-76B9-197A-B414-AFEC8C355C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20" r="1367"/>
          <a:stretch/>
        </p:blipFill>
        <p:spPr>
          <a:xfrm>
            <a:off x="7580440" y="2996586"/>
            <a:ext cx="3044801" cy="121531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54A30679-8D85-BF97-1C06-9FC4311085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236"/>
          <a:stretch/>
        </p:blipFill>
        <p:spPr>
          <a:xfrm>
            <a:off x="7562948" y="2136398"/>
            <a:ext cx="3079783" cy="1218348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3D487A1E-1A70-2505-5CE1-49A8051C451F}"/>
              </a:ext>
            </a:extLst>
          </p:cNvPr>
          <p:cNvSpPr txBox="1"/>
          <p:nvPr/>
        </p:nvSpPr>
        <p:spPr>
          <a:xfrm>
            <a:off x="1608431" y="9625269"/>
            <a:ext cx="2494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2</a:t>
            </a: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:Data Processing Process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CE348118-607E-BBF0-6774-FF90AD3F2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0230" y="5644563"/>
            <a:ext cx="4975011" cy="254918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ECC3ACEC-5DDE-9736-3782-6C86C3DDF7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0230" y="8381614"/>
            <a:ext cx="4911293" cy="1067243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A68B568F-5B64-5522-98C2-96344B64FC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0230" y="9498837"/>
            <a:ext cx="4911292" cy="1912304"/>
          </a:xfrm>
          <a:prstGeom prst="rect">
            <a:avLst/>
          </a:prstGeom>
        </p:spPr>
      </p:pic>
      <p:sp>
        <p:nvSpPr>
          <p:cNvPr id="33" name="Rectangle 1">
            <a:extLst>
              <a:ext uri="{FF2B5EF4-FFF2-40B4-BE49-F238E27FC236}">
                <a16:creationId xmlns:a16="http://schemas.microsoft.com/office/drawing/2014/main" id="{FE382987-8F3F-6C65-0A8E-1C849DA0B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2363" y="12053612"/>
            <a:ext cx="505761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Enabled </a:t>
            </a: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ffective </a:t>
            </a:r>
            <a:r>
              <a:rPr lang="en-US" altLang="zh-C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etection of various solar panel faults</a:t>
            </a:r>
            <a:endParaRPr lang="en-US" altLang="zh-C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Improved</a:t>
            </a: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ccuracy in both binary and multi-class classification</a:t>
            </a: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zh-CN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through hybrid model design</a:t>
            </a:r>
            <a:endParaRPr lang="en-US" altLang="zh-C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Enabled real-time </a:t>
            </a:r>
            <a:r>
              <a:rPr lang="en-US" altLang="zh-C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ault </a:t>
            </a:r>
            <a:r>
              <a:rPr lang="en-US" altLang="zh-C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dentification</a:t>
            </a:r>
            <a:endParaRPr lang="en-US" altLang="zh-CN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zh-CN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Deployed the model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0D0A4894-CD15-BA0D-3990-11F87C73FD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4976" y="10627711"/>
            <a:ext cx="5085612" cy="1793506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DA447383-F5B9-B13D-3C49-93945BF6BA3E}"/>
              </a:ext>
            </a:extLst>
          </p:cNvPr>
          <p:cNvSpPr txBox="1"/>
          <p:nvPr/>
        </p:nvSpPr>
        <p:spPr>
          <a:xfrm>
            <a:off x="158635" y="10251041"/>
            <a:ext cx="5343751" cy="34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b="1" dirty="0"/>
              <a:t>Model Explainability — Grad-CAM Heatmap </a:t>
            </a:r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altLang="zh-CN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8D2BF9F-D0C1-793A-2E03-1049E1BD50FF}"/>
              </a:ext>
            </a:extLst>
          </p:cNvPr>
          <p:cNvSpPr txBox="1"/>
          <p:nvPr/>
        </p:nvSpPr>
        <p:spPr>
          <a:xfrm>
            <a:off x="1628229" y="12417613"/>
            <a:ext cx="2494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5</a:t>
            </a:r>
            <a:r>
              <a:rPr lang="en-US" altLang="zh-CN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:Model Explainability Process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6F05FB26-126E-73E8-76D2-38064C537D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4189" y="12738221"/>
            <a:ext cx="2375692" cy="1954091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29FBB7A0-3F08-C01F-DA5E-B365700A2CDC}"/>
              </a:ext>
            </a:extLst>
          </p:cNvPr>
          <p:cNvSpPr txBox="1"/>
          <p:nvPr/>
        </p:nvSpPr>
        <p:spPr>
          <a:xfrm>
            <a:off x="195267" y="12757458"/>
            <a:ext cx="27098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GUI: </a:t>
            </a:r>
            <a:r>
              <a:rPr lang="en-US" altLang="zh-C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order to improve the usability and interactivity of deep learning models in actual solar panel fault detection scenarios, this project built a web-based graphical user interface (GUI) to visualize the detection results and support users to upload images for automatic recognition.</a:t>
            </a:r>
            <a:endParaRPr lang="zh-CN" alt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1E67281E-FB31-8831-6023-3FB863D863F2}"/>
              </a:ext>
            </a:extLst>
          </p:cNvPr>
          <p:cNvSpPr txBox="1"/>
          <p:nvPr/>
        </p:nvSpPr>
        <p:spPr>
          <a:xfrm>
            <a:off x="5564091" y="13899791"/>
            <a:ext cx="5408709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800"/>
              </a:spcAft>
              <a:buNone/>
            </a:pPr>
            <a:r>
              <a:rPr lang="en-US" altLang="zh-CN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[1]	‘Infrared Solar Modules’. Accessed: Dec. 18, 2024. </a:t>
            </a:r>
          </a:p>
          <a:p>
            <a:pPr algn="just">
              <a:spcAft>
                <a:spcPts val="800"/>
              </a:spcAft>
              <a:buNone/>
            </a:pPr>
            <a:r>
              <a:rPr lang="en-US" altLang="zh-CN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[Online]. Available: https://www.kaggle.com/datasets/marcosgabriel/infrared-solar-modules</a:t>
            </a:r>
            <a:endParaRPr lang="zh-CN" altLang="zh-CN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800"/>
              </a:spcAft>
            </a:pPr>
            <a:r>
              <a:rPr lang="en-US" altLang="zh-CN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[2]	‘Papers with Code - ELPV Dataset’. Accessed: Apr. 07, 2025. </a:t>
            </a:r>
          </a:p>
          <a:p>
            <a:pPr algn="just">
              <a:spcAft>
                <a:spcPts val="800"/>
              </a:spcAft>
            </a:pPr>
            <a:r>
              <a:rPr lang="en-US" altLang="zh-CN" sz="1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[Online]. Available: https://paperswithcode.com/dataset/elpv</a:t>
            </a:r>
            <a:endParaRPr lang="zh-CN" altLang="zh-CN" sz="1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zh-CN" altLang="en-US" sz="1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4B56C85-2333-AD13-1EEC-9B1289E3DA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78"/>
          <a:stretch/>
        </p:blipFill>
        <p:spPr>
          <a:xfrm>
            <a:off x="66674" y="729560"/>
            <a:ext cx="5380992" cy="64594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QyMDk0OTNiOTI1OGRmODUxZWNjZDAyMmRjZTYyNGM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396</TotalTime>
  <Words>499</Words>
  <Application>Microsoft Office PowerPoint</Application>
  <PresentationFormat>自定义</PresentationFormat>
  <Paragraphs>52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Constantia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MSI-PC</dc:creator>
  <cp:lastModifiedBy>Nicoo128@outlook.com</cp:lastModifiedBy>
  <cp:revision>255</cp:revision>
  <dcterms:created xsi:type="dcterms:W3CDTF">2023-08-09T12:44:00Z</dcterms:created>
  <dcterms:modified xsi:type="dcterms:W3CDTF">2025-05-12T05:47:31Z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2052-12.1.0.16929</vt:lpwstr>
  </property>
</Properties>
</file>

<file path=docProps/thumbnail.jpeg>
</file>